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Krona One"/>
      <p:regular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Comforta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iA9gRj3HU8efRnCSDqJTlduBWJ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AEF14C-DF95-483A-B4A7-87200A385D50}">
  <a:tblStyle styleId="{F5AEF14C-DF95-483A-B4A7-87200A385D5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Ubuntu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KronaOne-regular.fntdata"/><Relationship Id="rId27" Type="http://schemas.openxmlformats.org/officeDocument/2006/relationships/font" Target="fonts/Ubuntu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Comforta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9ffc58e44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19ffc58e4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ffc58e44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19ffc58e4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05106c1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05106c1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05106c15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905106c15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209217f25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d209217f2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9cf33303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19cf333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9cf33303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19cf3330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1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5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15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5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2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1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2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2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2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8.jpg"/><Relationship Id="rId6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3204450" y="992850"/>
            <a:ext cx="5350200" cy="948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RideGO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5083950" y="2782675"/>
            <a:ext cx="3470700" cy="1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Presented By: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Rokibul Hasan   (011193040)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Md. Mansurul Haque (011202034)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Md Rajib Hossen (011191244)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Emam Hasan (011201302)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Muminul Islam (011202115)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Benchmark Website/ Apps</a:t>
            </a:r>
            <a:endParaRPr b="1"/>
          </a:p>
        </p:txBody>
      </p:sp>
      <p:pic>
        <p:nvPicPr>
          <p:cNvPr id="194" name="Google Shape;194;p12"/>
          <p:cNvPicPr preferRelativeResize="0"/>
          <p:nvPr/>
        </p:nvPicPr>
        <p:blipFill rotWithShape="1">
          <a:blip r:embed="rId3">
            <a:alphaModFix/>
          </a:blip>
          <a:srcRect b="28976" l="0" r="0" t="36048"/>
          <a:stretch/>
        </p:blipFill>
        <p:spPr>
          <a:xfrm>
            <a:off x="1297500" y="1245704"/>
            <a:ext cx="2143125" cy="74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7309" y="1245703"/>
            <a:ext cx="2136013" cy="74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2934" y="1245703"/>
            <a:ext cx="1927276" cy="755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69467" y="2371777"/>
            <a:ext cx="1857583" cy="103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2099" y="3897796"/>
            <a:ext cx="2719802" cy="76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6951" y="2319780"/>
            <a:ext cx="1557346" cy="108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/>
          <p:nvPr>
            <p:ph type="title"/>
          </p:nvPr>
        </p:nvSpPr>
        <p:spPr>
          <a:xfrm>
            <a:off x="1204950" y="43798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chemeClr val="lt1"/>
                </a:solidFill>
              </a:rPr>
              <a:t>Comparison Chart </a:t>
            </a:r>
            <a:endParaRPr b="1">
              <a:solidFill>
                <a:schemeClr val="lt1"/>
              </a:solidFill>
            </a:endParaRPr>
          </a:p>
        </p:txBody>
      </p:sp>
      <p:graphicFrame>
        <p:nvGraphicFramePr>
          <p:cNvPr id="205" name="Google Shape;205;p11"/>
          <p:cNvGraphicFramePr/>
          <p:nvPr/>
        </p:nvGraphicFramePr>
        <p:xfrm>
          <a:off x="950336" y="15274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{F5AEF14C-DF95-483A-B4A7-87200A385D50}</a:tableStyleId>
              </a:tblPr>
              <a:tblGrid>
                <a:gridCol w="965000"/>
                <a:gridCol w="1012425"/>
                <a:gridCol w="690275"/>
                <a:gridCol w="1019300"/>
                <a:gridCol w="809550"/>
                <a:gridCol w="961250"/>
                <a:gridCol w="683825"/>
                <a:gridCol w="659675"/>
                <a:gridCol w="526475"/>
              </a:tblGrid>
              <a:tr h="9158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</a:b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GPS and Location Determination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Booking Rides Ahead of Time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Cancellation Policies and Methods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Searching for a Driver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Receiving Real-time Notification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Only University/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College/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School Service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Extra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Charge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Live Chat</a:t>
                      </a:r>
                      <a:endParaRPr/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Uber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Pathao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MUV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O Bhai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Shohoz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RideGo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No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Yes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74100" marB="74100" marR="74100" marL="74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06" name="Google Shape;206;p11"/>
          <p:cNvCxnSpPr/>
          <p:nvPr/>
        </p:nvCxnSpPr>
        <p:spPr>
          <a:xfrm>
            <a:off x="935182" y="1518225"/>
            <a:ext cx="945621" cy="927103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11"/>
          <p:cNvSpPr txBox="1"/>
          <p:nvPr/>
        </p:nvSpPr>
        <p:spPr>
          <a:xfrm rot="2579891">
            <a:off x="1148416" y="1875498"/>
            <a:ext cx="104601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Features</a:t>
            </a:r>
            <a:endParaRPr b="0" i="0" sz="800" u="none" cap="none" strike="noStrike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 rot="2688803">
            <a:off x="912767" y="2034371"/>
            <a:ext cx="10460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Product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9ffc58e44_0_194"/>
          <p:cNvSpPr txBox="1"/>
          <p:nvPr>
            <p:ph type="title"/>
          </p:nvPr>
        </p:nvSpPr>
        <p:spPr>
          <a:xfrm>
            <a:off x="1052550" y="985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Gap Analysis</a:t>
            </a:r>
            <a:endParaRPr b="1"/>
          </a:p>
        </p:txBody>
      </p:sp>
      <p:sp>
        <p:nvSpPr>
          <p:cNvPr id="214" name="Google Shape;214;g119ffc58e44_0_194"/>
          <p:cNvSpPr txBox="1"/>
          <p:nvPr/>
        </p:nvSpPr>
        <p:spPr>
          <a:xfrm>
            <a:off x="1238475" y="998375"/>
            <a:ext cx="7519500" cy="2554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have read a bunch of articles related to our project . We found some information and gaps among them.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There is no known platform for Student only Ride Sharing Service.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Some of the service are more costly.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There is no such type of “Live Chat” option with all user.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 They focus on all user but we will focus only on ‘students’.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Features List</a:t>
            </a:r>
            <a:endParaRPr b="1"/>
          </a:p>
        </p:txBody>
      </p:sp>
      <p:sp>
        <p:nvSpPr>
          <p:cNvPr id="220" name="Google Shape;220;p13"/>
          <p:cNvSpPr txBox="1"/>
          <p:nvPr>
            <p:ph idx="1" type="body"/>
          </p:nvPr>
        </p:nvSpPr>
        <p:spPr>
          <a:xfrm>
            <a:off x="1297500" y="1039975"/>
            <a:ext cx="7514100" cy="3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Those are –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Student Verification.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Auto Suggestion Searching.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Live chat support with all user.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Rate/Feedback.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Live Location Sharing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Pick Up Point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Booking Rides Ahead of Time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9ffc58e44_0_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600"/>
              <a:t>RideGO</a:t>
            </a:r>
            <a:endParaRPr b="1" sz="2600"/>
          </a:p>
        </p:txBody>
      </p:sp>
      <p:sp>
        <p:nvSpPr>
          <p:cNvPr id="226" name="Google Shape;226;g119ffc58e44_0_4"/>
          <p:cNvSpPr txBox="1"/>
          <p:nvPr/>
        </p:nvSpPr>
        <p:spPr>
          <a:xfrm>
            <a:off x="1435025" y="1620425"/>
            <a:ext cx="7465500" cy="15296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RideGO has 2 stakeholders. 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b="0" i="0" lang="en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Rider.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b="0" i="0" lang="en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Passenger.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05106c154_0_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</p:txBody>
      </p:sp>
      <p:sp>
        <p:nvSpPr>
          <p:cNvPr id="232" name="Google Shape;232;g1905106c154_0_0"/>
          <p:cNvSpPr txBox="1"/>
          <p:nvPr>
            <p:ph idx="1" type="body"/>
          </p:nvPr>
        </p:nvSpPr>
        <p:spPr>
          <a:xfrm>
            <a:off x="1297500" y="1098875"/>
            <a:ext cx="70389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</a:t>
            </a:r>
            <a:endParaRPr/>
          </a:p>
        </p:txBody>
      </p:sp>
      <p:sp>
        <p:nvSpPr>
          <p:cNvPr id="233" name="Google Shape;233;g1905106c154_0_0"/>
          <p:cNvSpPr/>
          <p:nvPr/>
        </p:nvSpPr>
        <p:spPr>
          <a:xfrm>
            <a:off x="3781700" y="2544975"/>
            <a:ext cx="1336200" cy="118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905106c154_0_0"/>
          <p:cNvSpPr txBox="1"/>
          <p:nvPr/>
        </p:nvSpPr>
        <p:spPr>
          <a:xfrm>
            <a:off x="4047900" y="2789050"/>
            <a:ext cx="153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Ride go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g1905106c154_0_0"/>
          <p:cNvSpPr/>
          <p:nvPr/>
        </p:nvSpPr>
        <p:spPr>
          <a:xfrm>
            <a:off x="1764475" y="2801350"/>
            <a:ext cx="1059000" cy="80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905106c154_0_0"/>
          <p:cNvSpPr/>
          <p:nvPr/>
        </p:nvSpPr>
        <p:spPr>
          <a:xfrm>
            <a:off x="6076125" y="2801350"/>
            <a:ext cx="1428600" cy="80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g1905106c154_0_0"/>
          <p:cNvCxnSpPr>
            <a:stCxn id="235" idx="3"/>
            <a:endCxn id="233" idx="2"/>
          </p:cNvCxnSpPr>
          <p:nvPr/>
        </p:nvCxnSpPr>
        <p:spPr>
          <a:xfrm flipH="1" rot="10800000">
            <a:off x="2823475" y="3137500"/>
            <a:ext cx="9582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g1905106c154_0_0"/>
          <p:cNvCxnSpPr/>
          <p:nvPr/>
        </p:nvCxnSpPr>
        <p:spPr>
          <a:xfrm>
            <a:off x="5050750" y="3133275"/>
            <a:ext cx="10590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g1905106c154_0_0"/>
          <p:cNvSpPr txBox="1"/>
          <p:nvPr/>
        </p:nvSpPr>
        <p:spPr>
          <a:xfrm>
            <a:off x="1907500" y="2971000"/>
            <a:ext cx="13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g1905106c154_0_0"/>
          <p:cNvSpPr txBox="1"/>
          <p:nvPr/>
        </p:nvSpPr>
        <p:spPr>
          <a:xfrm>
            <a:off x="6202150" y="3004600"/>
            <a:ext cx="138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Driver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g1905106c154_0_0"/>
          <p:cNvSpPr/>
          <p:nvPr/>
        </p:nvSpPr>
        <p:spPr>
          <a:xfrm>
            <a:off x="4054100" y="1307850"/>
            <a:ext cx="791400" cy="8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cxnSp>
        <p:nvCxnSpPr>
          <p:cNvPr id="242" name="Google Shape;242;g1905106c154_0_0"/>
          <p:cNvCxnSpPr>
            <a:stCxn id="241" idx="2"/>
            <a:endCxn id="233" idx="0"/>
          </p:cNvCxnSpPr>
          <p:nvPr/>
        </p:nvCxnSpPr>
        <p:spPr>
          <a:xfrm>
            <a:off x="4449800" y="2139150"/>
            <a:ext cx="0" cy="4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05106c154_0_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248" name="Google Shape;248;g1905106c154_0_13"/>
          <p:cNvSpPr txBox="1"/>
          <p:nvPr>
            <p:ph idx="1" type="body"/>
          </p:nvPr>
        </p:nvSpPr>
        <p:spPr>
          <a:xfrm>
            <a:off x="445150" y="1032175"/>
            <a:ext cx="7891200" cy="4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                                                             Ride Go System</a:t>
            </a:r>
            <a:endParaRPr sz="1700"/>
          </a:p>
        </p:txBody>
      </p:sp>
      <p:sp>
        <p:nvSpPr>
          <p:cNvPr id="249" name="Google Shape;249;g1905106c154_0_13"/>
          <p:cNvSpPr/>
          <p:nvPr/>
        </p:nvSpPr>
        <p:spPr>
          <a:xfrm>
            <a:off x="2836275" y="1779350"/>
            <a:ext cx="2371500" cy="2832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905106c154_0_13"/>
          <p:cNvSpPr/>
          <p:nvPr/>
        </p:nvSpPr>
        <p:spPr>
          <a:xfrm>
            <a:off x="3141001" y="1899425"/>
            <a:ext cx="1762074" cy="53033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User Manual</a:t>
            </a:r>
            <a:endParaRPr b="1"/>
          </a:p>
        </p:txBody>
      </p:sp>
      <p:sp>
        <p:nvSpPr>
          <p:cNvPr id="251" name="Google Shape;251;g1905106c154_0_13"/>
          <p:cNvSpPr/>
          <p:nvPr/>
        </p:nvSpPr>
        <p:spPr>
          <a:xfrm>
            <a:off x="3031800" y="2688400"/>
            <a:ext cx="1916676" cy="611982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b="1" lang="en" sz="1700"/>
              <a:t>Vehicle</a:t>
            </a:r>
            <a:r>
              <a:rPr b="1" lang="en" sz="1700"/>
              <a:t>  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 Registration</a:t>
            </a:r>
            <a:endParaRPr b="1" sz="1700"/>
          </a:p>
        </p:txBody>
      </p:sp>
      <p:sp>
        <p:nvSpPr>
          <p:cNvPr id="252" name="Google Shape;252;g1905106c154_0_13"/>
          <p:cNvSpPr/>
          <p:nvPr/>
        </p:nvSpPr>
        <p:spPr>
          <a:xfrm>
            <a:off x="3031800" y="3490498"/>
            <a:ext cx="1916676" cy="1064178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Ride                  Sharing Management</a:t>
            </a:r>
            <a:endParaRPr b="1" sz="1700"/>
          </a:p>
        </p:txBody>
      </p:sp>
      <p:pic>
        <p:nvPicPr>
          <p:cNvPr id="253" name="Google Shape;253;g1905106c154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00" y="1687350"/>
            <a:ext cx="1001050" cy="10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905106c154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00" y="3306812"/>
            <a:ext cx="1330900" cy="14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905106c154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1875" y="3418512"/>
            <a:ext cx="1208150" cy="12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905106c154_0_13"/>
          <p:cNvSpPr txBox="1"/>
          <p:nvPr/>
        </p:nvSpPr>
        <p:spPr>
          <a:xfrm>
            <a:off x="710825" y="2797500"/>
            <a:ext cx="14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Rider</a:t>
            </a:r>
            <a:endParaRPr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g1905106c154_0_13"/>
          <p:cNvSpPr txBox="1"/>
          <p:nvPr/>
        </p:nvSpPr>
        <p:spPr>
          <a:xfrm>
            <a:off x="595500" y="4687350"/>
            <a:ext cx="14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Driver</a:t>
            </a:r>
            <a:endParaRPr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g1905106c154_0_13"/>
          <p:cNvSpPr txBox="1"/>
          <p:nvPr/>
        </p:nvSpPr>
        <p:spPr>
          <a:xfrm>
            <a:off x="6683875" y="2732275"/>
            <a:ext cx="143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Vehicle</a:t>
            </a:r>
            <a:endParaRPr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g1905106c154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7613" y="1839375"/>
            <a:ext cx="1916674" cy="8928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905106c154_0_13"/>
          <p:cNvSpPr txBox="1"/>
          <p:nvPr/>
        </p:nvSpPr>
        <p:spPr>
          <a:xfrm>
            <a:off x="6841900" y="4763750"/>
            <a:ext cx="14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Admin</a:t>
            </a:r>
            <a:endParaRPr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1" name="Google Shape;261;g1905106c154_0_13"/>
          <p:cNvCxnSpPr>
            <a:stCxn id="250" idx="1"/>
            <a:endCxn id="253" idx="3"/>
          </p:cNvCxnSpPr>
          <p:nvPr/>
        </p:nvCxnSpPr>
        <p:spPr>
          <a:xfrm flipH="1">
            <a:off x="1596601" y="2164592"/>
            <a:ext cx="1544400" cy="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g1905106c154_0_13"/>
          <p:cNvCxnSpPr>
            <a:stCxn id="253" idx="3"/>
            <a:endCxn id="251" idx="1"/>
          </p:cNvCxnSpPr>
          <p:nvPr/>
        </p:nvCxnSpPr>
        <p:spPr>
          <a:xfrm>
            <a:off x="1596550" y="2187875"/>
            <a:ext cx="1435200" cy="8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g1905106c154_0_13"/>
          <p:cNvCxnSpPr>
            <a:stCxn id="253" idx="3"/>
            <a:endCxn id="252" idx="1"/>
          </p:cNvCxnSpPr>
          <p:nvPr/>
        </p:nvCxnSpPr>
        <p:spPr>
          <a:xfrm>
            <a:off x="1596550" y="2187875"/>
            <a:ext cx="1435200" cy="18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g1905106c154_0_13"/>
          <p:cNvCxnSpPr>
            <a:stCxn id="254" idx="3"/>
            <a:endCxn id="250" idx="1"/>
          </p:cNvCxnSpPr>
          <p:nvPr/>
        </p:nvCxnSpPr>
        <p:spPr>
          <a:xfrm flipH="1" rot="10800000">
            <a:off x="1841001" y="2164688"/>
            <a:ext cx="1299900" cy="18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g1905106c154_0_13"/>
          <p:cNvCxnSpPr>
            <a:stCxn id="254" idx="3"/>
            <a:endCxn id="251" idx="1"/>
          </p:cNvCxnSpPr>
          <p:nvPr/>
        </p:nvCxnSpPr>
        <p:spPr>
          <a:xfrm flipH="1" rot="10800000">
            <a:off x="1841001" y="2994488"/>
            <a:ext cx="1190700" cy="10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g1905106c154_0_13"/>
          <p:cNvCxnSpPr>
            <a:stCxn id="254" idx="3"/>
            <a:endCxn id="252" idx="1"/>
          </p:cNvCxnSpPr>
          <p:nvPr/>
        </p:nvCxnSpPr>
        <p:spPr>
          <a:xfrm>
            <a:off x="1841001" y="4022588"/>
            <a:ext cx="119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g1905106c154_0_13"/>
          <p:cNvCxnSpPr>
            <a:stCxn id="259" idx="1"/>
            <a:endCxn id="251" idx="3"/>
          </p:cNvCxnSpPr>
          <p:nvPr/>
        </p:nvCxnSpPr>
        <p:spPr>
          <a:xfrm flipH="1">
            <a:off x="4948413" y="2285821"/>
            <a:ext cx="1249200" cy="7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g1905106c154_0_13"/>
          <p:cNvCxnSpPr>
            <a:stCxn id="255" idx="1"/>
            <a:endCxn id="250" idx="3"/>
          </p:cNvCxnSpPr>
          <p:nvPr/>
        </p:nvCxnSpPr>
        <p:spPr>
          <a:xfrm rot="10800000">
            <a:off x="4903075" y="2164688"/>
            <a:ext cx="1648800" cy="18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g1905106c154_0_13"/>
          <p:cNvCxnSpPr>
            <a:stCxn id="255" idx="1"/>
            <a:endCxn id="251" idx="3"/>
          </p:cNvCxnSpPr>
          <p:nvPr/>
        </p:nvCxnSpPr>
        <p:spPr>
          <a:xfrm rot="10800000">
            <a:off x="4948375" y="2994488"/>
            <a:ext cx="1603500" cy="10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g1905106c154_0_13"/>
          <p:cNvCxnSpPr>
            <a:stCxn id="255" idx="1"/>
            <a:endCxn id="252" idx="3"/>
          </p:cNvCxnSpPr>
          <p:nvPr/>
        </p:nvCxnSpPr>
        <p:spPr>
          <a:xfrm rot="10800000">
            <a:off x="4948375" y="4022588"/>
            <a:ext cx="16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209217f25_5_5"/>
          <p:cNvSpPr txBox="1"/>
          <p:nvPr>
            <p:ph type="title"/>
          </p:nvPr>
        </p:nvSpPr>
        <p:spPr>
          <a:xfrm>
            <a:off x="1297500" y="393750"/>
            <a:ext cx="7248000" cy="4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Thank You</a:t>
            </a:r>
            <a:endParaRPr b="1"/>
          </a:p>
        </p:txBody>
      </p:sp>
      <p:pic>
        <p:nvPicPr>
          <p:cNvPr id="276" name="Google Shape;276;gd209217f25_5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400" y="927100"/>
            <a:ext cx="6096000" cy="40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Short Description</a:t>
            </a:r>
            <a:endParaRPr b="1"/>
          </a:p>
        </p:txBody>
      </p:sp>
      <p:sp>
        <p:nvSpPr>
          <p:cNvPr id="141" name="Google Shape;141;p2"/>
          <p:cNvSpPr txBox="1"/>
          <p:nvPr>
            <p:ph idx="1" type="body"/>
          </p:nvPr>
        </p:nvSpPr>
        <p:spPr>
          <a:xfrm>
            <a:off x="1297500" y="1531950"/>
            <a:ext cx="3453404" cy="2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50">
                <a:solidFill>
                  <a:srgbClr val="E4E6EB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RideGO is a straightforward web application that allows student to share a ride from one location to another for a reasonable fee. </a:t>
            </a:r>
            <a:endParaRPr sz="1150">
              <a:solidFill>
                <a:srgbClr val="E4E6EB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5839259" y="935182"/>
            <a:ext cx="2459182" cy="196734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>
            <p:ph type="ctrTitle"/>
          </p:nvPr>
        </p:nvSpPr>
        <p:spPr>
          <a:xfrm>
            <a:off x="3183300" y="747750"/>
            <a:ext cx="53502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Research Papers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650" y="2028350"/>
            <a:ext cx="3587974" cy="2690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Research Paper</a:t>
            </a:r>
            <a:endParaRPr b="1"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2538280"/>
            <a:ext cx="6977270" cy="2211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3726567" y="4240695"/>
            <a:ext cx="423528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https://link.springer.com/article/10.1186/s12544-021-00522-1</a:t>
            </a:r>
            <a:endParaRPr b="0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500" y="919854"/>
            <a:ext cx="5102802" cy="138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Research Paper</a:t>
            </a:r>
            <a:endParaRPr b="1"/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856" y="1307850"/>
            <a:ext cx="4343165" cy="132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856" y="2894068"/>
            <a:ext cx="5048740" cy="188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Research Paper</a:t>
            </a:r>
            <a:endParaRPr b="1"/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497" y="1456033"/>
            <a:ext cx="3837808" cy="138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497" y="3171016"/>
            <a:ext cx="7258020" cy="138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9cf333033_0_0"/>
          <p:cNvSpPr txBox="1"/>
          <p:nvPr>
            <p:ph type="ctrTitle"/>
          </p:nvPr>
        </p:nvSpPr>
        <p:spPr>
          <a:xfrm>
            <a:off x="3248900" y="512675"/>
            <a:ext cx="53502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Online Articles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6" name="Google Shape;176;g119cf33303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375" y="1555175"/>
            <a:ext cx="2944099" cy="29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9cf333033_0_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Online Article</a:t>
            </a:r>
            <a:endParaRPr b="1"/>
          </a:p>
        </p:txBody>
      </p:sp>
      <p:sp>
        <p:nvSpPr>
          <p:cNvPr id="182" name="Google Shape;182;g119cf333033_0_13"/>
          <p:cNvSpPr txBox="1"/>
          <p:nvPr/>
        </p:nvSpPr>
        <p:spPr>
          <a:xfrm>
            <a:off x="1426950" y="1039975"/>
            <a:ext cx="746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119cf33303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616" y="1039975"/>
            <a:ext cx="5049080" cy="388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>
            <p:ph type="ctrTitle"/>
          </p:nvPr>
        </p:nvSpPr>
        <p:spPr>
          <a:xfrm>
            <a:off x="3892775" y="1400775"/>
            <a:ext cx="53502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Benchmark Analysis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